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58" r:id="rId7"/>
    <p:sldId id="259" r:id="rId8"/>
    <p:sldId id="269" r:id="rId9"/>
    <p:sldId id="270" r:id="rId10"/>
    <p:sldId id="271" r:id="rId11"/>
    <p:sldId id="272" r:id="rId12"/>
    <p:sldId id="268"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FCFBFF"/>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291" autoAdjust="0"/>
  </p:normalViewPr>
  <p:slideViewPr>
    <p:cSldViewPr snapToGrid="0" showGuides="1">
      <p:cViewPr varScale="1">
        <p:scale>
          <a:sx n="87" d="100"/>
          <a:sy n="87" d="100"/>
        </p:scale>
        <p:origin x="523" y="5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5/31/2023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5/31/2023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smtClean="0"/>
              <a:t>TRAVIO.</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smtClean="0"/>
              <a:t>LIVE</a:t>
            </a:r>
          </a:p>
          <a:p>
            <a:r>
              <a:rPr lang="en-US" dirty="0" smtClean="0"/>
              <a:t>ADVENTURE</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5000" r="-6000" b="-1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259080" y="1955289"/>
            <a:ext cx="7574280" cy="1660108"/>
          </a:xfrm>
          <a:noFill/>
        </p:spPr>
        <p:txBody>
          <a:bodyPr>
            <a:normAutofit/>
          </a:bodyPr>
          <a:lstStyle/>
          <a:p>
            <a:r>
              <a:rPr lang="en-US" sz="6000" dirty="0" smtClean="0"/>
              <a:t>TRAVIO</a:t>
            </a:r>
            <a:r>
              <a:rPr lang="en-US" dirty="0" smtClean="0"/>
              <a:t>.</a:t>
            </a:r>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a:xfrm>
            <a:off x="131064" y="5705856"/>
            <a:ext cx="3782568" cy="999743"/>
          </a:xfrm>
        </p:spPr>
        <p:txBody>
          <a:bodyPr/>
          <a:lstStyle/>
          <a:p>
            <a:r>
              <a:rPr lang="en-US" sz="1800" b="1" dirty="0" smtClean="0">
                <a:solidFill>
                  <a:schemeClr val="accent1">
                    <a:lumMod val="75000"/>
                    <a:lumOff val="25000"/>
                  </a:schemeClr>
                </a:solidFill>
              </a:rPr>
              <a:t>Presented by : Mr. Sahil Gudape</a:t>
            </a:r>
          </a:p>
          <a:p>
            <a:r>
              <a:rPr lang="en-US" sz="1800" b="1" dirty="0">
                <a:solidFill>
                  <a:schemeClr val="accent1">
                    <a:lumMod val="75000"/>
                    <a:lumOff val="25000"/>
                  </a:schemeClr>
                </a:solidFill>
              </a:rPr>
              <a:t>	 </a:t>
            </a:r>
            <a:r>
              <a:rPr lang="en-US" sz="1800" b="1" dirty="0" smtClean="0">
                <a:solidFill>
                  <a:schemeClr val="accent1">
                    <a:lumMod val="75000"/>
                    <a:lumOff val="25000"/>
                  </a:schemeClr>
                </a:solidFill>
              </a:rPr>
              <a:t>      Mr. Parimal Chaudhari</a:t>
            </a:r>
          </a:p>
          <a:p>
            <a:r>
              <a:rPr lang="en-US" sz="1800" b="1" dirty="0">
                <a:solidFill>
                  <a:schemeClr val="accent1">
                    <a:lumMod val="75000"/>
                    <a:lumOff val="25000"/>
                  </a:schemeClr>
                </a:solidFill>
              </a:rPr>
              <a:t>	 </a:t>
            </a:r>
            <a:r>
              <a:rPr lang="en-US" sz="1800" b="1" dirty="0" smtClean="0">
                <a:solidFill>
                  <a:schemeClr val="accent1">
                    <a:lumMod val="75000"/>
                    <a:lumOff val="25000"/>
                  </a:schemeClr>
                </a:solidFill>
              </a:rPr>
              <a:t>      Mr. Siddhant Jagtap</a:t>
            </a:r>
            <a:endParaRPr lang="en-US" sz="1800" b="1" dirty="0">
              <a:solidFill>
                <a:schemeClr val="accent1">
                  <a:lumMod val="75000"/>
                  <a:lumOff val="25000"/>
                </a:schemeClr>
              </a:solidFill>
            </a:endParaRP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1344168" y="3196337"/>
            <a:ext cx="10515600" cy="419060"/>
          </a:xfrm>
        </p:spPr>
        <p:txBody>
          <a:bodyPr>
            <a:noAutofit/>
          </a:bodyPr>
          <a:lstStyle/>
          <a:p>
            <a:r>
              <a:rPr lang="en-US" sz="2400" b="1" dirty="0" smtClean="0">
                <a:solidFill>
                  <a:schemeClr val="accent1">
                    <a:lumMod val="75000"/>
                    <a:lumOff val="25000"/>
                  </a:schemeClr>
                </a:solidFill>
              </a:rPr>
              <a:t>Guided by : Prof. Jaya Zade</a:t>
            </a: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idx="4294967295"/>
          </p:nvPr>
        </p:nvSpPr>
        <p:spPr>
          <a:xfrm>
            <a:off x="6474314" y="1890972"/>
            <a:ext cx="5286375" cy="121798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smtClean="0"/>
              <a:t>   </a:t>
            </a:r>
            <a:r>
              <a:rPr lang="en-US" dirty="0" smtClean="0">
                <a:solidFill>
                  <a:schemeClr val="bg1"/>
                </a:solidFill>
              </a:rPr>
              <a:t>INTRODUCTION</a:t>
            </a:r>
            <a:endParaRPr lang="en-US" dirty="0">
              <a:solidFill>
                <a:schemeClr val="bg1"/>
              </a:solidFill>
            </a:endParaRP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4294967295"/>
          </p:nvPr>
        </p:nvSpPr>
        <p:spPr>
          <a:xfrm>
            <a:off x="6467964" y="3108960"/>
            <a:ext cx="5289550" cy="258921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marL="0" indent="0" algn="just">
              <a:buNone/>
            </a:pPr>
            <a:r>
              <a:rPr lang="en-US" sz="2000" b="1" dirty="0" smtClean="0"/>
              <a:t>	TRAVIO. </a:t>
            </a:r>
            <a:r>
              <a:rPr lang="en-US" sz="2000" b="1" dirty="0"/>
              <a:t>involves the management of multitude of activities such as studying tour destination, planning the tour, making travel arrangements and providing accommodation. It also involves marketing efforts to attract tourists to travel to particular destinations.</a:t>
            </a:r>
            <a:endParaRPr lang="en-US" sz="1600" b="1" dirty="0">
              <a:solidFill>
                <a:schemeClr val="bg1"/>
              </a:solidFill>
            </a:endParaRPr>
          </a:p>
        </p:txBody>
      </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Rounded Rectangle 6"/>
          <p:cNvSpPr/>
          <p:nvPr/>
        </p:nvSpPr>
        <p:spPr>
          <a:xfrm>
            <a:off x="7778811" y="0"/>
            <a:ext cx="4413189" cy="4066768"/>
          </a:xfrm>
          <a:custGeom>
            <a:avLst/>
            <a:gdLst>
              <a:gd name="connsiteX0" fmla="*/ 0 w 4398498"/>
              <a:gd name="connsiteY0" fmla="*/ 665884 h 3995225"/>
              <a:gd name="connsiteX1" fmla="*/ 665884 w 4398498"/>
              <a:gd name="connsiteY1" fmla="*/ 0 h 3995225"/>
              <a:gd name="connsiteX2" fmla="*/ 3732614 w 4398498"/>
              <a:gd name="connsiteY2" fmla="*/ 0 h 3995225"/>
              <a:gd name="connsiteX3" fmla="*/ 4398498 w 4398498"/>
              <a:gd name="connsiteY3" fmla="*/ 665884 h 3995225"/>
              <a:gd name="connsiteX4" fmla="*/ 4398498 w 4398498"/>
              <a:gd name="connsiteY4" fmla="*/ 3329341 h 3995225"/>
              <a:gd name="connsiteX5" fmla="*/ 3732614 w 4398498"/>
              <a:gd name="connsiteY5" fmla="*/ 3995225 h 3995225"/>
              <a:gd name="connsiteX6" fmla="*/ 665884 w 4398498"/>
              <a:gd name="connsiteY6" fmla="*/ 3995225 h 3995225"/>
              <a:gd name="connsiteX7" fmla="*/ 0 w 4398498"/>
              <a:gd name="connsiteY7" fmla="*/ 3329341 h 3995225"/>
              <a:gd name="connsiteX8" fmla="*/ 0 w 4398498"/>
              <a:gd name="connsiteY8" fmla="*/ 665884 h 3995225"/>
              <a:gd name="connsiteX0" fmla="*/ 0 w 4398498"/>
              <a:gd name="connsiteY0" fmla="*/ 694019 h 4023360"/>
              <a:gd name="connsiteX1" fmla="*/ 651817 w 4398498"/>
              <a:gd name="connsiteY1" fmla="*/ 0 h 4023360"/>
              <a:gd name="connsiteX2" fmla="*/ 3732614 w 4398498"/>
              <a:gd name="connsiteY2" fmla="*/ 28135 h 4023360"/>
              <a:gd name="connsiteX3" fmla="*/ 4398498 w 4398498"/>
              <a:gd name="connsiteY3" fmla="*/ 694019 h 4023360"/>
              <a:gd name="connsiteX4" fmla="*/ 4398498 w 4398498"/>
              <a:gd name="connsiteY4" fmla="*/ 3357476 h 4023360"/>
              <a:gd name="connsiteX5" fmla="*/ 3732614 w 4398498"/>
              <a:gd name="connsiteY5" fmla="*/ 4023360 h 4023360"/>
              <a:gd name="connsiteX6" fmla="*/ 665884 w 4398498"/>
              <a:gd name="connsiteY6" fmla="*/ 4023360 h 4023360"/>
              <a:gd name="connsiteX7" fmla="*/ 0 w 4398498"/>
              <a:gd name="connsiteY7" fmla="*/ 3357476 h 4023360"/>
              <a:gd name="connsiteX8" fmla="*/ 0 w 4398498"/>
              <a:gd name="connsiteY8" fmla="*/ 694019 h 4023360"/>
              <a:gd name="connsiteX0" fmla="*/ 0 w 4398498"/>
              <a:gd name="connsiteY0" fmla="*/ 694019 h 4023360"/>
              <a:gd name="connsiteX1" fmla="*/ 651817 w 4398498"/>
              <a:gd name="connsiteY1" fmla="*/ 0 h 4023360"/>
              <a:gd name="connsiteX2" fmla="*/ 3732614 w 4398498"/>
              <a:gd name="connsiteY2" fmla="*/ 28135 h 4023360"/>
              <a:gd name="connsiteX3" fmla="*/ 4398498 w 4398498"/>
              <a:gd name="connsiteY3" fmla="*/ 694019 h 4023360"/>
              <a:gd name="connsiteX4" fmla="*/ 4398498 w 4398498"/>
              <a:gd name="connsiteY4" fmla="*/ 3357476 h 4023360"/>
              <a:gd name="connsiteX5" fmla="*/ 3732614 w 4398498"/>
              <a:gd name="connsiteY5" fmla="*/ 4023360 h 4023360"/>
              <a:gd name="connsiteX6" fmla="*/ 665884 w 4398498"/>
              <a:gd name="connsiteY6" fmla="*/ 4023360 h 4023360"/>
              <a:gd name="connsiteX7" fmla="*/ 0 w 4398498"/>
              <a:gd name="connsiteY7" fmla="*/ 3357476 h 4023360"/>
              <a:gd name="connsiteX8" fmla="*/ 0 w 4398498"/>
              <a:gd name="connsiteY8" fmla="*/ 694019 h 4023360"/>
              <a:gd name="connsiteX0" fmla="*/ 14068 w 4398498"/>
              <a:gd name="connsiteY0" fmla="*/ 267103 h 4032543"/>
              <a:gd name="connsiteX1" fmla="*/ 651817 w 4398498"/>
              <a:gd name="connsiteY1" fmla="*/ 9183 h 4032543"/>
              <a:gd name="connsiteX2" fmla="*/ 3732614 w 4398498"/>
              <a:gd name="connsiteY2" fmla="*/ 37318 h 4032543"/>
              <a:gd name="connsiteX3" fmla="*/ 4398498 w 4398498"/>
              <a:gd name="connsiteY3" fmla="*/ 703202 h 4032543"/>
              <a:gd name="connsiteX4" fmla="*/ 4398498 w 4398498"/>
              <a:gd name="connsiteY4" fmla="*/ 3366659 h 4032543"/>
              <a:gd name="connsiteX5" fmla="*/ 3732614 w 4398498"/>
              <a:gd name="connsiteY5" fmla="*/ 4032543 h 4032543"/>
              <a:gd name="connsiteX6" fmla="*/ 665884 w 4398498"/>
              <a:gd name="connsiteY6" fmla="*/ 4032543 h 4032543"/>
              <a:gd name="connsiteX7" fmla="*/ 0 w 4398498"/>
              <a:gd name="connsiteY7" fmla="*/ 3366659 h 4032543"/>
              <a:gd name="connsiteX8" fmla="*/ 14068 w 4398498"/>
              <a:gd name="connsiteY8" fmla="*/ 267103 h 4032543"/>
              <a:gd name="connsiteX0" fmla="*/ 14068 w 4398498"/>
              <a:gd name="connsiteY0" fmla="*/ 257890 h 4023330"/>
              <a:gd name="connsiteX1" fmla="*/ 384531 w 4398498"/>
              <a:gd name="connsiteY1" fmla="*/ 14037 h 4023330"/>
              <a:gd name="connsiteX2" fmla="*/ 3732614 w 4398498"/>
              <a:gd name="connsiteY2" fmla="*/ 28105 h 4023330"/>
              <a:gd name="connsiteX3" fmla="*/ 4398498 w 4398498"/>
              <a:gd name="connsiteY3" fmla="*/ 693989 h 4023330"/>
              <a:gd name="connsiteX4" fmla="*/ 4398498 w 4398498"/>
              <a:gd name="connsiteY4" fmla="*/ 3357446 h 4023330"/>
              <a:gd name="connsiteX5" fmla="*/ 3732614 w 4398498"/>
              <a:gd name="connsiteY5" fmla="*/ 4023330 h 4023330"/>
              <a:gd name="connsiteX6" fmla="*/ 665884 w 4398498"/>
              <a:gd name="connsiteY6" fmla="*/ 4023330 h 4023330"/>
              <a:gd name="connsiteX7" fmla="*/ 0 w 4398498"/>
              <a:gd name="connsiteY7" fmla="*/ 3357446 h 4023330"/>
              <a:gd name="connsiteX8" fmla="*/ 14068 w 4398498"/>
              <a:gd name="connsiteY8" fmla="*/ 257890 h 4023330"/>
              <a:gd name="connsiteX0" fmla="*/ 624 w 4385054"/>
              <a:gd name="connsiteY0" fmla="*/ 257890 h 4031062"/>
              <a:gd name="connsiteX1" fmla="*/ 371087 w 4385054"/>
              <a:gd name="connsiteY1" fmla="*/ 14037 h 4031062"/>
              <a:gd name="connsiteX2" fmla="*/ 3719170 w 4385054"/>
              <a:gd name="connsiteY2" fmla="*/ 28105 h 4031062"/>
              <a:gd name="connsiteX3" fmla="*/ 4385054 w 4385054"/>
              <a:gd name="connsiteY3" fmla="*/ 693989 h 4031062"/>
              <a:gd name="connsiteX4" fmla="*/ 4385054 w 4385054"/>
              <a:gd name="connsiteY4" fmla="*/ 3357446 h 4031062"/>
              <a:gd name="connsiteX5" fmla="*/ 3719170 w 4385054"/>
              <a:gd name="connsiteY5" fmla="*/ 4023330 h 4031062"/>
              <a:gd name="connsiteX6" fmla="*/ 652440 w 4385054"/>
              <a:gd name="connsiteY6" fmla="*/ 4023330 h 4031062"/>
              <a:gd name="connsiteX7" fmla="*/ 14691 w 4385054"/>
              <a:gd name="connsiteY7" fmla="*/ 3737274 h 4031062"/>
              <a:gd name="connsiteX8" fmla="*/ 624 w 4385054"/>
              <a:gd name="connsiteY8" fmla="*/ 257890 h 4031062"/>
              <a:gd name="connsiteX0" fmla="*/ 624 w 4385054"/>
              <a:gd name="connsiteY0" fmla="*/ 257890 h 4066768"/>
              <a:gd name="connsiteX1" fmla="*/ 371087 w 4385054"/>
              <a:gd name="connsiteY1" fmla="*/ 14037 h 4066768"/>
              <a:gd name="connsiteX2" fmla="*/ 3719170 w 4385054"/>
              <a:gd name="connsiteY2" fmla="*/ 28105 h 4066768"/>
              <a:gd name="connsiteX3" fmla="*/ 4385054 w 4385054"/>
              <a:gd name="connsiteY3" fmla="*/ 693989 h 4066768"/>
              <a:gd name="connsiteX4" fmla="*/ 4385054 w 4385054"/>
              <a:gd name="connsiteY4" fmla="*/ 3357446 h 4066768"/>
              <a:gd name="connsiteX5" fmla="*/ 3719170 w 4385054"/>
              <a:gd name="connsiteY5" fmla="*/ 4023330 h 4066768"/>
              <a:gd name="connsiteX6" fmla="*/ 314815 w 4385054"/>
              <a:gd name="connsiteY6" fmla="*/ 4065533 h 4066768"/>
              <a:gd name="connsiteX7" fmla="*/ 14691 w 4385054"/>
              <a:gd name="connsiteY7" fmla="*/ 3737274 h 4066768"/>
              <a:gd name="connsiteX8" fmla="*/ 624 w 4385054"/>
              <a:gd name="connsiteY8" fmla="*/ 257890 h 4066768"/>
              <a:gd name="connsiteX0" fmla="*/ 624 w 4400413"/>
              <a:gd name="connsiteY0" fmla="*/ 257890 h 4066768"/>
              <a:gd name="connsiteX1" fmla="*/ 371087 w 4400413"/>
              <a:gd name="connsiteY1" fmla="*/ 14037 h 4066768"/>
              <a:gd name="connsiteX2" fmla="*/ 3719170 w 4400413"/>
              <a:gd name="connsiteY2" fmla="*/ 28105 h 4066768"/>
              <a:gd name="connsiteX3" fmla="*/ 4385054 w 4400413"/>
              <a:gd name="connsiteY3" fmla="*/ 693989 h 4066768"/>
              <a:gd name="connsiteX4" fmla="*/ 4385054 w 4400413"/>
              <a:gd name="connsiteY4" fmla="*/ 3357446 h 4066768"/>
              <a:gd name="connsiteX5" fmla="*/ 4127133 w 4400413"/>
              <a:gd name="connsiteY5" fmla="*/ 4051466 h 4066768"/>
              <a:gd name="connsiteX6" fmla="*/ 314815 w 4400413"/>
              <a:gd name="connsiteY6" fmla="*/ 4065533 h 4066768"/>
              <a:gd name="connsiteX7" fmla="*/ 14691 w 4400413"/>
              <a:gd name="connsiteY7" fmla="*/ 3737274 h 4066768"/>
              <a:gd name="connsiteX8" fmla="*/ 624 w 4400413"/>
              <a:gd name="connsiteY8" fmla="*/ 257890 h 4066768"/>
              <a:gd name="connsiteX0" fmla="*/ 624 w 4400413"/>
              <a:gd name="connsiteY0" fmla="*/ 257890 h 4066768"/>
              <a:gd name="connsiteX1" fmla="*/ 371087 w 4400413"/>
              <a:gd name="connsiteY1" fmla="*/ 14037 h 4066768"/>
              <a:gd name="connsiteX2" fmla="*/ 3719170 w 4400413"/>
              <a:gd name="connsiteY2" fmla="*/ 28105 h 4066768"/>
              <a:gd name="connsiteX3" fmla="*/ 4385054 w 4400413"/>
              <a:gd name="connsiteY3" fmla="*/ 693989 h 4066768"/>
              <a:gd name="connsiteX4" fmla="*/ 4385054 w 4400413"/>
              <a:gd name="connsiteY4" fmla="*/ 3751341 h 4066768"/>
              <a:gd name="connsiteX5" fmla="*/ 4127133 w 4400413"/>
              <a:gd name="connsiteY5" fmla="*/ 4051466 h 4066768"/>
              <a:gd name="connsiteX6" fmla="*/ 314815 w 4400413"/>
              <a:gd name="connsiteY6" fmla="*/ 4065533 h 4066768"/>
              <a:gd name="connsiteX7" fmla="*/ 14691 w 4400413"/>
              <a:gd name="connsiteY7" fmla="*/ 3737274 h 4066768"/>
              <a:gd name="connsiteX8" fmla="*/ 624 w 4400413"/>
              <a:gd name="connsiteY8" fmla="*/ 257890 h 4066768"/>
              <a:gd name="connsiteX0" fmla="*/ 624 w 4413189"/>
              <a:gd name="connsiteY0" fmla="*/ 257890 h 4066768"/>
              <a:gd name="connsiteX1" fmla="*/ 371087 w 4413189"/>
              <a:gd name="connsiteY1" fmla="*/ 14037 h 4066768"/>
              <a:gd name="connsiteX2" fmla="*/ 3719170 w 4413189"/>
              <a:gd name="connsiteY2" fmla="*/ 28105 h 4066768"/>
              <a:gd name="connsiteX3" fmla="*/ 4413189 w 4413189"/>
              <a:gd name="connsiteY3" fmla="*/ 286026 h 4066768"/>
              <a:gd name="connsiteX4" fmla="*/ 4385054 w 4413189"/>
              <a:gd name="connsiteY4" fmla="*/ 3751341 h 4066768"/>
              <a:gd name="connsiteX5" fmla="*/ 4127133 w 4413189"/>
              <a:gd name="connsiteY5" fmla="*/ 4051466 h 4066768"/>
              <a:gd name="connsiteX6" fmla="*/ 314815 w 4413189"/>
              <a:gd name="connsiteY6" fmla="*/ 4065533 h 4066768"/>
              <a:gd name="connsiteX7" fmla="*/ 14691 w 4413189"/>
              <a:gd name="connsiteY7" fmla="*/ 3737274 h 4066768"/>
              <a:gd name="connsiteX8" fmla="*/ 624 w 4413189"/>
              <a:gd name="connsiteY8" fmla="*/ 257890 h 4066768"/>
              <a:gd name="connsiteX0" fmla="*/ 624 w 4413189"/>
              <a:gd name="connsiteY0" fmla="*/ 257890 h 4066768"/>
              <a:gd name="connsiteX1" fmla="*/ 371087 w 4413189"/>
              <a:gd name="connsiteY1" fmla="*/ 14037 h 4066768"/>
              <a:gd name="connsiteX2" fmla="*/ 4042727 w 4413189"/>
              <a:gd name="connsiteY2" fmla="*/ 28105 h 4066768"/>
              <a:gd name="connsiteX3" fmla="*/ 4413189 w 4413189"/>
              <a:gd name="connsiteY3" fmla="*/ 286026 h 4066768"/>
              <a:gd name="connsiteX4" fmla="*/ 4385054 w 4413189"/>
              <a:gd name="connsiteY4" fmla="*/ 3751341 h 4066768"/>
              <a:gd name="connsiteX5" fmla="*/ 4127133 w 4413189"/>
              <a:gd name="connsiteY5" fmla="*/ 4051466 h 4066768"/>
              <a:gd name="connsiteX6" fmla="*/ 314815 w 4413189"/>
              <a:gd name="connsiteY6" fmla="*/ 4065533 h 4066768"/>
              <a:gd name="connsiteX7" fmla="*/ 14691 w 4413189"/>
              <a:gd name="connsiteY7" fmla="*/ 3737274 h 4066768"/>
              <a:gd name="connsiteX8" fmla="*/ 624 w 4413189"/>
              <a:gd name="connsiteY8" fmla="*/ 257890 h 406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3189" h="4066768">
                <a:moveTo>
                  <a:pt x="624" y="257890"/>
                </a:moveTo>
                <a:cubicBezTo>
                  <a:pt x="624" y="-109868"/>
                  <a:pt x="3329" y="28105"/>
                  <a:pt x="371087" y="14037"/>
                </a:cubicBezTo>
                <a:lnTo>
                  <a:pt x="4042727" y="28105"/>
                </a:lnTo>
                <a:cubicBezTo>
                  <a:pt x="4410485" y="28105"/>
                  <a:pt x="4413189" y="-81732"/>
                  <a:pt x="4413189" y="286026"/>
                </a:cubicBezTo>
                <a:lnTo>
                  <a:pt x="4385054" y="3751341"/>
                </a:lnTo>
                <a:cubicBezTo>
                  <a:pt x="4385054" y="4119099"/>
                  <a:pt x="4494891" y="4051466"/>
                  <a:pt x="4127133" y="4051466"/>
                </a:cubicBezTo>
                <a:lnTo>
                  <a:pt x="314815" y="4065533"/>
                </a:lnTo>
                <a:cubicBezTo>
                  <a:pt x="-52943" y="4065533"/>
                  <a:pt x="14691" y="4105032"/>
                  <a:pt x="14691" y="3737274"/>
                </a:cubicBezTo>
                <a:cubicBezTo>
                  <a:pt x="19380" y="2704089"/>
                  <a:pt x="-4065" y="1291075"/>
                  <a:pt x="624" y="257890"/>
                </a:cubicBezTo>
                <a:close/>
              </a:path>
            </a:pathLst>
          </a:cu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b="1" dirty="0" smtClean="0"/>
          </a:p>
          <a:p>
            <a:pPr algn="ctr"/>
            <a:r>
              <a:rPr lang="en-US" sz="2800" b="1" dirty="0" smtClean="0"/>
              <a:t>ABSTRACT</a:t>
            </a:r>
          </a:p>
          <a:p>
            <a:pPr algn="ctr"/>
            <a:endParaRPr lang="en-US" sz="2800" b="1" dirty="0"/>
          </a:p>
          <a:p>
            <a:pPr algn="just"/>
            <a:r>
              <a:rPr lang="en-US" b="1" dirty="0" smtClean="0"/>
              <a:t>	TRAVIO. is </a:t>
            </a:r>
            <a:r>
              <a:rPr lang="en-US" b="1" dirty="0"/>
              <a:t>a complete tourist fully integrated tourism web site. The website covers all the areas required for an including tourism, This project is developed to </a:t>
            </a:r>
            <a:r>
              <a:rPr lang="en-US" b="1" dirty="0" smtClean="0"/>
              <a:t>manage the </a:t>
            </a:r>
            <a:r>
              <a:rPr lang="en-US" b="1" dirty="0"/>
              <a:t>tourist in the tourism management web site. The main module in this project are login</a:t>
            </a:r>
            <a:r>
              <a:rPr lang="en-US" b="1" dirty="0" smtClean="0"/>
              <a:t>, tours management and testimonials.</a:t>
            </a:r>
            <a:endParaRPr lang="en-US" b="1" dirty="0"/>
          </a:p>
          <a:p>
            <a:endParaRPr lang="en-US" sz="2400" b="1" dirty="0">
              <a:solidFill>
                <a:schemeClr val="bg1"/>
              </a:solidFill>
            </a:endParaRPr>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744393" y="2933112"/>
            <a:ext cx="8539089" cy="1892105"/>
          </a:xfrm>
          <a:prstGeom prst="rect">
            <a:avLst/>
          </a:prstGeom>
          <a:noFill/>
          <a:ln w="12700" cap="flat">
            <a:noFill/>
            <a:prstDash val="solid"/>
            <a:miter/>
          </a:ln>
        </p:spPr>
        <p:txBody>
          <a:bodyPr rtlCol="0" anchor="ctr"/>
          <a:lstStyle/>
          <a:p>
            <a:pPr algn="ctr"/>
            <a:r>
              <a:rPr lang="en-US" sz="6600" b="1" dirty="0" smtClean="0">
                <a:solidFill>
                  <a:schemeClr val="bg1"/>
                </a:solidFill>
                <a:latin typeface="Times New Roman" panose="02020603050405020304" pitchFamily="18" charset="0"/>
                <a:cs typeface="Times New Roman" panose="02020603050405020304" pitchFamily="18" charset="0"/>
              </a:rPr>
              <a:t>IMPLEMENTATION</a:t>
            </a:r>
            <a:endParaRPr lang="en-IN" sz="4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538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40677" y="759656"/>
            <a:ext cx="3953021" cy="3784209"/>
          </a:xfrm>
          <a:prstGeom prst="rect">
            <a:avLst/>
          </a:prstGeo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smtClean="0"/>
              <a:t>ADVANTAGES</a:t>
            </a:r>
          </a:p>
          <a:p>
            <a:pPr marL="342900" indent="-342900" algn="ctr">
              <a:buFont typeface="Arial" panose="020B0604020202020204" pitchFamily="34" charset="0"/>
              <a:buChar char="•"/>
            </a:pPr>
            <a:endParaRPr lang="en-US" sz="2400" b="1" dirty="0"/>
          </a:p>
          <a:p>
            <a:pPr marL="342900" indent="-342900" algn="just">
              <a:buFont typeface="Arial" panose="020B0604020202020204" pitchFamily="34" charset="0"/>
              <a:buChar char="•"/>
            </a:pPr>
            <a:r>
              <a:rPr lang="en-IN" b="1" dirty="0" smtClean="0"/>
              <a:t>Itinerary</a:t>
            </a:r>
          </a:p>
          <a:p>
            <a:pPr marL="342900" indent="-342900" algn="just">
              <a:buFont typeface="Arial" panose="020B0604020202020204" pitchFamily="34" charset="0"/>
              <a:buChar char="•"/>
            </a:pPr>
            <a:r>
              <a:rPr lang="en-IN" b="1" dirty="0"/>
              <a:t>Economic </a:t>
            </a:r>
            <a:r>
              <a:rPr lang="en-IN" b="1" dirty="0" smtClean="0"/>
              <a:t>Growth</a:t>
            </a:r>
          </a:p>
          <a:p>
            <a:pPr marL="342900" indent="-342900" algn="just">
              <a:buFont typeface="Arial" panose="020B0604020202020204" pitchFamily="34" charset="0"/>
              <a:buChar char="•"/>
            </a:pPr>
            <a:r>
              <a:rPr lang="en-IN" b="1" dirty="0"/>
              <a:t>Employment </a:t>
            </a:r>
            <a:r>
              <a:rPr lang="en-IN" b="1" dirty="0" smtClean="0"/>
              <a:t>Creation</a:t>
            </a:r>
          </a:p>
          <a:p>
            <a:pPr marL="342900" indent="-342900" algn="just">
              <a:buFont typeface="Arial" panose="020B0604020202020204" pitchFamily="34" charset="0"/>
              <a:buChar char="•"/>
            </a:pPr>
            <a:r>
              <a:rPr lang="en-IN" b="1" dirty="0"/>
              <a:t>Being More Culturally </a:t>
            </a:r>
            <a:r>
              <a:rPr lang="en-IN" b="1" dirty="0" smtClean="0"/>
              <a:t>Sensitive</a:t>
            </a:r>
          </a:p>
          <a:p>
            <a:pPr marL="342900" indent="-342900" algn="just">
              <a:buFont typeface="Arial" panose="020B0604020202020204" pitchFamily="34" charset="0"/>
              <a:buChar char="•"/>
            </a:pPr>
            <a:r>
              <a:rPr lang="en-US" b="1" dirty="0"/>
              <a:t>The Development of a </a:t>
            </a:r>
            <a:r>
              <a:rPr lang="en-US" b="1" dirty="0" smtClean="0"/>
              <a:t>Country</a:t>
            </a:r>
          </a:p>
          <a:p>
            <a:pPr marL="342900" indent="-342900" algn="just">
              <a:buFont typeface="Arial" panose="020B0604020202020204" pitchFamily="34" charset="0"/>
              <a:buChar char="•"/>
            </a:pPr>
            <a:r>
              <a:rPr lang="en-IN" b="1" dirty="0"/>
              <a:t>Unification of Various </a:t>
            </a:r>
            <a:r>
              <a:rPr lang="en-IN" b="1" dirty="0" err="1"/>
              <a:t>Socities</a:t>
            </a:r>
            <a:endParaRPr lang="en-IN" b="1" dirty="0"/>
          </a:p>
        </p:txBody>
      </p:sp>
    </p:spTree>
    <p:extLst>
      <p:ext uri="{BB962C8B-B14F-4D97-AF65-F5344CB8AC3E}">
        <p14:creationId xmlns:p14="http://schemas.microsoft.com/office/powerpoint/2010/main" val="3588263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Rectangle 3"/>
          <p:cNvSpPr/>
          <p:nvPr/>
        </p:nvSpPr>
        <p:spPr>
          <a:xfrm>
            <a:off x="1" y="2574388"/>
            <a:ext cx="12192000" cy="2067950"/>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smtClean="0">
                <a:solidFill>
                  <a:schemeClr val="bg1"/>
                </a:solidFill>
              </a:rPr>
              <a:t>CONCLUSION</a:t>
            </a:r>
          </a:p>
          <a:p>
            <a:pPr algn="just"/>
            <a:endParaRPr lang="en-US" sz="2400" b="1" dirty="0">
              <a:solidFill>
                <a:schemeClr val="bg1"/>
              </a:solidFill>
            </a:endParaRPr>
          </a:p>
          <a:p>
            <a:pPr algn="just"/>
            <a:r>
              <a:rPr lang="en-US" sz="1600" dirty="0">
                <a:solidFill>
                  <a:schemeClr val="bg1"/>
                </a:solidFill>
              </a:rPr>
              <a:t>	</a:t>
            </a:r>
            <a:r>
              <a:rPr lang="en-US" b="1" dirty="0" smtClean="0">
                <a:solidFill>
                  <a:schemeClr val="bg1"/>
                </a:solidFill>
              </a:rPr>
              <a:t>TRAVIO.</a:t>
            </a:r>
            <a:r>
              <a:rPr lang="en-US" b="1" dirty="0" smtClean="0">
                <a:solidFill>
                  <a:schemeClr val="bg1"/>
                </a:solidFill>
              </a:rPr>
              <a:t> </a:t>
            </a:r>
            <a:r>
              <a:rPr lang="en-US" b="1" dirty="0">
                <a:solidFill>
                  <a:schemeClr val="bg1"/>
                </a:solidFill>
              </a:rPr>
              <a:t>proves to be a strong system which has </a:t>
            </a:r>
            <a:r>
              <a:rPr lang="en-US" b="1" dirty="0" smtClean="0">
                <a:solidFill>
                  <a:schemeClr val="bg1"/>
                </a:solidFill>
              </a:rPr>
              <a:t>followed </a:t>
            </a:r>
            <a:r>
              <a:rPr lang="en-US" b="1" dirty="0">
                <a:solidFill>
                  <a:schemeClr val="bg1"/>
                </a:solidFill>
              </a:rPr>
              <a:t>all </a:t>
            </a:r>
            <a:r>
              <a:rPr lang="en-US" b="1" dirty="0" smtClean="0">
                <a:solidFill>
                  <a:schemeClr val="bg1"/>
                </a:solidFill>
              </a:rPr>
              <a:t>the industrial </a:t>
            </a:r>
            <a:r>
              <a:rPr lang="en-US" b="1" dirty="0">
                <a:solidFill>
                  <a:schemeClr val="bg1"/>
                </a:solidFill>
              </a:rPr>
              <a:t>standards. </a:t>
            </a:r>
            <a:r>
              <a:rPr lang="en-US" b="1" dirty="0" smtClean="0">
                <a:solidFill>
                  <a:schemeClr val="bg1"/>
                </a:solidFill>
              </a:rPr>
              <a:t>The functional dependencies </a:t>
            </a:r>
            <a:r>
              <a:rPr lang="en-US" b="1" dirty="0">
                <a:solidFill>
                  <a:schemeClr val="bg1"/>
                </a:solidFill>
              </a:rPr>
              <a:t>are also </a:t>
            </a:r>
            <a:r>
              <a:rPr lang="en-US" b="1" dirty="0" smtClean="0">
                <a:solidFill>
                  <a:schemeClr val="bg1"/>
                </a:solidFill>
              </a:rPr>
              <a:t>listed. Working </a:t>
            </a:r>
            <a:r>
              <a:rPr lang="en-US" b="1" dirty="0">
                <a:solidFill>
                  <a:schemeClr val="bg1"/>
                </a:solidFill>
              </a:rPr>
              <a:t>with such a system can enable the user to get any information </a:t>
            </a:r>
            <a:r>
              <a:rPr lang="en-US" b="1" dirty="0" smtClean="0">
                <a:solidFill>
                  <a:schemeClr val="bg1"/>
                </a:solidFill>
              </a:rPr>
              <a:t>with low </a:t>
            </a:r>
            <a:r>
              <a:rPr lang="en-US" b="1" dirty="0">
                <a:solidFill>
                  <a:schemeClr val="bg1"/>
                </a:solidFill>
              </a:rPr>
              <a:t>performance cost and increased throughput. As the database </a:t>
            </a:r>
            <a:r>
              <a:rPr lang="en-US" b="1" dirty="0" smtClean="0">
                <a:solidFill>
                  <a:schemeClr val="bg1"/>
                </a:solidFill>
              </a:rPr>
              <a:t>is created with </a:t>
            </a:r>
            <a:r>
              <a:rPr lang="en-US" b="1" dirty="0">
                <a:solidFill>
                  <a:schemeClr val="bg1"/>
                </a:solidFill>
              </a:rPr>
              <a:t>good design, the system </a:t>
            </a:r>
            <a:r>
              <a:rPr lang="en-US" b="1" dirty="0" smtClean="0">
                <a:solidFill>
                  <a:schemeClr val="bg1"/>
                </a:solidFill>
              </a:rPr>
              <a:t>can comply </a:t>
            </a:r>
            <a:r>
              <a:rPr lang="en-US" b="1" dirty="0">
                <a:solidFill>
                  <a:schemeClr val="bg1"/>
                </a:solidFill>
              </a:rPr>
              <a:t>with any demand in the future. </a:t>
            </a:r>
            <a:r>
              <a:rPr lang="en-US" b="1" dirty="0" smtClean="0">
                <a:solidFill>
                  <a:schemeClr val="bg1"/>
                </a:solidFill>
              </a:rPr>
              <a:t>Also</a:t>
            </a:r>
            <a:r>
              <a:rPr lang="en-US" b="1" dirty="0">
                <a:solidFill>
                  <a:schemeClr val="bg1"/>
                </a:solidFill>
              </a:rPr>
              <a:t>, the </a:t>
            </a:r>
            <a:r>
              <a:rPr lang="en-US" b="1" dirty="0" smtClean="0">
                <a:solidFill>
                  <a:schemeClr val="bg1"/>
                </a:solidFill>
              </a:rPr>
              <a:t>relational algebraic </a:t>
            </a:r>
            <a:r>
              <a:rPr lang="en-US" b="1" dirty="0">
                <a:solidFill>
                  <a:schemeClr val="bg1"/>
                </a:solidFill>
              </a:rPr>
              <a:t>translation proves that the database is designed properly.</a:t>
            </a:r>
          </a:p>
          <a:p>
            <a:pPr algn="ctr"/>
            <a:endParaRPr lang="en-IN" sz="2400" b="1" dirty="0"/>
          </a:p>
        </p:txBody>
      </p:sp>
    </p:spTree>
    <p:extLst>
      <p:ext uri="{BB962C8B-B14F-4D97-AF65-F5344CB8AC3E}">
        <p14:creationId xmlns:p14="http://schemas.microsoft.com/office/powerpoint/2010/main" val="3924338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1" y="-1"/>
            <a:ext cx="6682155" cy="5247249"/>
          </a:xfrm>
          <a:prstGeom prst="rect">
            <a:avLst/>
          </a:prstGeom>
          <a:noFill/>
          <a:ln w="12700" cap="flat">
            <a:noFill/>
            <a:prstDash val="solid"/>
            <a:miter/>
          </a:ln>
        </p:spPr>
        <p:txBody>
          <a:bodyPr rtlCol="0" anchor="ctr"/>
          <a:lstStyle/>
          <a:p>
            <a:pPr algn="ctr"/>
            <a:r>
              <a:rPr lang="en-US" sz="2400" b="1" dirty="0" smtClean="0">
                <a:solidFill>
                  <a:schemeClr val="bg1"/>
                </a:solidFill>
              </a:rPr>
              <a:t>REFERENCES</a:t>
            </a:r>
          </a:p>
          <a:p>
            <a:endParaRPr lang="en-US" sz="2400" b="1" dirty="0">
              <a:solidFill>
                <a:schemeClr val="bg1"/>
              </a:solidFill>
            </a:endParaRPr>
          </a:p>
          <a:p>
            <a:pPr marL="285750" indent="-285750">
              <a:buFont typeface="Arial" panose="020B0604020202020204" pitchFamily="34" charset="0"/>
              <a:buChar char="•"/>
            </a:pPr>
            <a:r>
              <a:rPr lang="en-US" sz="1600" b="1" dirty="0" err="1">
                <a:solidFill>
                  <a:schemeClr val="bg1"/>
                </a:solidFill>
              </a:rPr>
              <a:t>Bart´ak</a:t>
            </a:r>
            <a:r>
              <a:rPr lang="en-US" sz="1600" b="1" dirty="0">
                <a:solidFill>
                  <a:schemeClr val="bg1"/>
                </a:solidFill>
              </a:rPr>
              <a:t>, R., Zhou, N.: Using tabled </a:t>
            </a:r>
            <a:r>
              <a:rPr lang="en-US" sz="1600" b="1" dirty="0" smtClean="0">
                <a:solidFill>
                  <a:schemeClr val="bg1"/>
                </a:solidFill>
              </a:rPr>
              <a:t>logic programming </a:t>
            </a:r>
            <a:r>
              <a:rPr lang="en-US" sz="1600" b="1" dirty="0">
                <a:solidFill>
                  <a:schemeClr val="bg1"/>
                </a:solidFill>
              </a:rPr>
              <a:t>to solve </a:t>
            </a:r>
            <a:r>
              <a:rPr lang="en-US" sz="1600" b="1" dirty="0" smtClean="0">
                <a:solidFill>
                  <a:schemeClr val="bg1"/>
                </a:solidFill>
              </a:rPr>
              <a:t>the </a:t>
            </a:r>
            <a:r>
              <a:rPr lang="en-US" sz="1600" b="1" dirty="0" err="1" smtClean="0">
                <a:solidFill>
                  <a:schemeClr val="bg1"/>
                </a:solidFill>
              </a:rPr>
              <a:t>petrobras</a:t>
            </a:r>
            <a:r>
              <a:rPr lang="en-US" sz="1600" b="1" dirty="0" smtClean="0">
                <a:solidFill>
                  <a:schemeClr val="bg1"/>
                </a:solidFill>
              </a:rPr>
              <a:t> planning problem</a:t>
            </a:r>
            <a:r>
              <a:rPr lang="en-US" sz="1600" b="1" dirty="0">
                <a:solidFill>
                  <a:schemeClr val="bg1"/>
                </a:solidFill>
              </a:rPr>
              <a:t>. TPLP 14(4-5), 697–710 (2014)</a:t>
            </a:r>
          </a:p>
          <a:p>
            <a:pPr marL="285750" indent="-285750">
              <a:buFont typeface="Arial" panose="020B0604020202020204" pitchFamily="34" charset="0"/>
              <a:buChar char="•"/>
            </a:pPr>
            <a:r>
              <a:rPr lang="en-US" sz="1600" b="1" dirty="0" err="1">
                <a:solidFill>
                  <a:schemeClr val="bg1"/>
                </a:solidFill>
              </a:rPr>
              <a:t>Basseda</a:t>
            </a:r>
            <a:r>
              <a:rPr lang="en-US" sz="1600" b="1" dirty="0">
                <a:solidFill>
                  <a:schemeClr val="bg1"/>
                </a:solidFill>
              </a:rPr>
              <a:t>, R.: Planning with Transaction Logic. Ph.D. thesis, </a:t>
            </a:r>
            <a:r>
              <a:rPr lang="en-US" sz="1600" b="1" dirty="0" smtClean="0">
                <a:solidFill>
                  <a:schemeClr val="bg1"/>
                </a:solidFill>
              </a:rPr>
              <a:t>Stony Brook</a:t>
            </a:r>
            <a:r>
              <a:rPr lang="en-US" sz="1600" b="1" dirty="0">
                <a:solidFill>
                  <a:schemeClr val="bg1"/>
                </a:solidFill>
              </a:rPr>
              <a:t>, NY, USA (2015)</a:t>
            </a:r>
          </a:p>
          <a:p>
            <a:pPr marL="285750" indent="-285750">
              <a:buFont typeface="Arial" panose="020B0604020202020204" pitchFamily="34" charset="0"/>
              <a:buChar char="•"/>
            </a:pPr>
            <a:r>
              <a:rPr lang="en-IN" sz="1600" b="1" dirty="0">
                <a:solidFill>
                  <a:schemeClr val="bg1"/>
                </a:solidFill>
              </a:rPr>
              <a:t>Blum, A.L., </a:t>
            </a:r>
            <a:r>
              <a:rPr lang="en-IN" sz="1600" b="1" dirty="0" err="1">
                <a:solidFill>
                  <a:schemeClr val="bg1"/>
                </a:solidFill>
              </a:rPr>
              <a:t>Furst</a:t>
            </a:r>
            <a:r>
              <a:rPr lang="en-IN" sz="1600" b="1" dirty="0">
                <a:solidFill>
                  <a:schemeClr val="bg1"/>
                </a:solidFill>
              </a:rPr>
              <a:t>, M.L.: Fast planning through planning graph </a:t>
            </a:r>
            <a:r>
              <a:rPr lang="en-IN" sz="1600" b="1" dirty="0" smtClean="0">
                <a:solidFill>
                  <a:schemeClr val="bg1"/>
                </a:solidFill>
              </a:rPr>
              <a:t>analysis. Artiﬁcial </a:t>
            </a:r>
            <a:r>
              <a:rPr lang="en-IN" sz="1600" b="1" dirty="0">
                <a:solidFill>
                  <a:schemeClr val="bg1"/>
                </a:solidFill>
              </a:rPr>
              <a:t>Intelligence 90(12), 281 – 300 (1997)</a:t>
            </a:r>
          </a:p>
          <a:p>
            <a:pPr marL="285750" indent="-285750">
              <a:buFont typeface="Arial" panose="020B0604020202020204" pitchFamily="34" charset="0"/>
              <a:buChar char="•"/>
            </a:pPr>
            <a:r>
              <a:rPr lang="en-IN" sz="1600" b="1" dirty="0" smtClean="0">
                <a:solidFill>
                  <a:schemeClr val="bg1"/>
                </a:solidFill>
              </a:rPr>
              <a:t>Blum</a:t>
            </a:r>
            <a:r>
              <a:rPr lang="en-IN" sz="1600" b="1" dirty="0">
                <a:solidFill>
                  <a:schemeClr val="bg1"/>
                </a:solidFill>
              </a:rPr>
              <a:t>, A.L., </a:t>
            </a:r>
            <a:r>
              <a:rPr lang="en-IN" sz="1600" b="1" dirty="0" err="1">
                <a:solidFill>
                  <a:schemeClr val="bg1"/>
                </a:solidFill>
              </a:rPr>
              <a:t>Furst</a:t>
            </a:r>
            <a:r>
              <a:rPr lang="en-IN" sz="1600" b="1" dirty="0">
                <a:solidFill>
                  <a:schemeClr val="bg1"/>
                </a:solidFill>
              </a:rPr>
              <a:t>, M.L.: Fast planning through planning graph </a:t>
            </a:r>
            <a:r>
              <a:rPr lang="en-IN" sz="1600" b="1" dirty="0" smtClean="0">
                <a:solidFill>
                  <a:schemeClr val="bg1"/>
                </a:solidFill>
              </a:rPr>
              <a:t>analysis. </a:t>
            </a:r>
            <a:r>
              <a:rPr lang="en-IN" sz="1600" b="1" dirty="0" err="1" smtClean="0">
                <a:solidFill>
                  <a:schemeClr val="bg1"/>
                </a:solidFill>
              </a:rPr>
              <a:t>Artif</a:t>
            </a:r>
            <a:r>
              <a:rPr lang="en-IN" sz="1600" b="1" dirty="0">
                <a:solidFill>
                  <a:schemeClr val="bg1"/>
                </a:solidFill>
              </a:rPr>
              <a:t>. </a:t>
            </a:r>
            <a:r>
              <a:rPr lang="en-IN" sz="1600" b="1" dirty="0" err="1">
                <a:solidFill>
                  <a:schemeClr val="bg1"/>
                </a:solidFill>
              </a:rPr>
              <a:t>Intell</a:t>
            </a:r>
            <a:r>
              <a:rPr lang="en-IN" sz="1600" b="1" dirty="0">
                <a:solidFill>
                  <a:schemeClr val="bg1"/>
                </a:solidFill>
              </a:rPr>
              <a:t>. 90(1-2), 281–300 (Feb 1997)</a:t>
            </a:r>
          </a:p>
          <a:p>
            <a:pPr marL="285750" indent="-285750">
              <a:buFont typeface="Arial" panose="020B0604020202020204" pitchFamily="34" charset="0"/>
              <a:buChar char="•"/>
            </a:pPr>
            <a:r>
              <a:rPr lang="en-US" sz="1600" b="1" dirty="0" err="1">
                <a:solidFill>
                  <a:schemeClr val="bg1"/>
                </a:solidFill>
              </a:rPr>
              <a:t>Steﬁk</a:t>
            </a:r>
            <a:r>
              <a:rPr lang="en-US" sz="1600" b="1" dirty="0">
                <a:solidFill>
                  <a:schemeClr val="bg1"/>
                </a:solidFill>
              </a:rPr>
              <a:t>, M.J.: Planning with Constraints. Ph.D. thesis, Stanford, </a:t>
            </a:r>
            <a:r>
              <a:rPr lang="en-US" sz="1600" b="1" dirty="0" smtClean="0">
                <a:solidFill>
                  <a:schemeClr val="bg1"/>
                </a:solidFill>
              </a:rPr>
              <a:t>CA, USA </a:t>
            </a:r>
            <a:r>
              <a:rPr lang="en-US" sz="1600" b="1" dirty="0">
                <a:solidFill>
                  <a:schemeClr val="bg1"/>
                </a:solidFill>
              </a:rPr>
              <a:t>(1980), aAI8016868</a:t>
            </a:r>
          </a:p>
          <a:p>
            <a:r>
              <a:rPr lang="en-US" sz="2400" dirty="0"/>
              <a:t/>
            </a:r>
            <a:br>
              <a:rPr lang="en-US" sz="2400" dirty="0"/>
            </a:br>
            <a:endParaRPr lang="en-IN" sz="2400" b="1" dirty="0">
              <a:solidFill>
                <a:schemeClr val="bg1"/>
              </a:solidFill>
            </a:endParaRPr>
          </a:p>
        </p:txBody>
      </p:sp>
    </p:spTree>
    <p:extLst>
      <p:ext uri="{BB962C8B-B14F-4D97-AF65-F5344CB8AC3E}">
        <p14:creationId xmlns:p14="http://schemas.microsoft.com/office/powerpoint/2010/main" val="2056121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Rectangle 5"/>
          <p:cNvSpPr/>
          <p:nvPr/>
        </p:nvSpPr>
        <p:spPr>
          <a:xfrm>
            <a:off x="3460652" y="2293034"/>
            <a:ext cx="5359791" cy="1955409"/>
          </a:xfrm>
          <a:prstGeom prst="rect">
            <a:avLst/>
          </a:prstGeom>
          <a:noFill/>
          <a:ln w="12700" cap="flat">
            <a:noFill/>
            <a:prstDash val="solid"/>
            <a:miter/>
          </a:ln>
        </p:spPr>
        <p:txBody>
          <a:bodyPr rtlCol="0" anchor="ctr"/>
          <a:lstStyle/>
          <a:p>
            <a:pPr algn="ctr"/>
            <a:r>
              <a:rPr lang="en-US" sz="6000" dirty="0" smtClean="0">
                <a:solidFill>
                  <a:schemeClr val="bg1"/>
                </a:solidFill>
                <a:latin typeface="Rockwell Condensed" panose="02060603050405020104" pitchFamily="18" charset="0"/>
              </a:rPr>
              <a:t>THANK YOU!</a:t>
            </a:r>
          </a:p>
          <a:p>
            <a:pPr algn="r"/>
            <a:r>
              <a:rPr lang="en-US" sz="2400" b="1" dirty="0" smtClean="0">
                <a:solidFill>
                  <a:schemeClr val="bg1"/>
                </a:solidFill>
              </a:rPr>
              <a:t>FROM TEAM J.C.G</a:t>
            </a:r>
            <a:endParaRPr lang="en-IN" sz="2400" b="1" dirty="0">
              <a:solidFill>
                <a:schemeClr val="bg1"/>
              </a:solidFill>
            </a:endParaRPr>
          </a:p>
        </p:txBody>
      </p:sp>
    </p:spTree>
    <p:extLst>
      <p:ext uri="{BB962C8B-B14F-4D97-AF65-F5344CB8AC3E}">
        <p14:creationId xmlns:p14="http://schemas.microsoft.com/office/powerpoint/2010/main" val="59582380"/>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362</Words>
  <Application>Microsoft Office PowerPoint</Application>
  <PresentationFormat>Widescreen</PresentationFormat>
  <Paragraphs>36</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Franklin Gothic Book</vt:lpstr>
      <vt:lpstr>Gill Sans MT</vt:lpstr>
      <vt:lpstr>Rockwell Condensed</vt:lpstr>
      <vt:lpstr>Times New Roman</vt:lpstr>
      <vt:lpstr>Office Theme</vt:lpstr>
      <vt:lpstr>TRAVIO.</vt:lpstr>
      <vt:lpstr>TRAVIO.</vt:lpstr>
      <vt:lpstr>   INTRODUCTION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2023-05-27T10:07:53Z</dcterms:created>
  <dcterms:modified xsi:type="dcterms:W3CDTF">2023-05-31T07:50:01Z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